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3" r:id="rId4"/>
    <p:sldId id="262" r:id="rId5"/>
    <p:sldId id="259" r:id="rId6"/>
    <p:sldId id="260" r:id="rId7"/>
    <p:sldId id="265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3"/>
  </p:normalViewPr>
  <p:slideViewPr>
    <p:cSldViewPr snapToGrid="0" snapToObjects="1" showGuides="1">
      <p:cViewPr varScale="1">
        <p:scale>
          <a:sx n="120" d="100"/>
          <a:sy n="120" d="100"/>
        </p:scale>
        <p:origin x="2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2.png>
</file>

<file path=ppt/media/image3.tiff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F0D89-FC36-2046-8EB9-5395B16C93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CDA3A7E-9E3F-9E43-9176-65EDDB62B3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A29879-075A-6446-AA9D-C7E1FBA6C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38961A-9E54-DD40-ACA5-CB692C845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943194-91E9-5E4D-A458-0E2A5BDD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2384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DE548-1927-A84B-ABC8-6CC66C2D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1EDDDB-D925-184E-9E16-23297093B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46464F-E844-9F46-BBA0-29916EE03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184F65-667D-2347-AE72-0AB8E0B51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D4C683-5C2A-F941-894D-36FFE682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1284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2B75731-1483-4547-BAE9-1A7D315CE5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8BAF24-C8BA-674E-AC9E-4ADE2522F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FE1848-8790-654E-961A-C5B242283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266800-736D-3941-983B-18BDA6203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DC8B1E-89BD-9548-8EBD-0A4BF63D2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2808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C6B7C7-DBEF-4142-BB09-FA3B52364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E6D253-2406-6D43-8850-F8F2FBF69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A3CD88-502B-0F47-B205-0B19DEED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CAABFD-8957-8944-9806-6B039A70C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2FE242-E2A8-074B-A129-1F79E886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37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65814-037C-8346-A052-ADD47DCA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FEB215-5FB6-0740-AA5F-7C3EA923B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732090-C837-1343-B8DE-6C3C10F4F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19DECF-8CEF-CF47-BA19-06BBB0593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5BDC44-C216-F848-A769-66EFE6B43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021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8E0C03-6143-A54F-98C9-8B326ECEF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9B72C2-6BF4-BE43-8088-E044AE1B42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B0925B-A106-5743-9388-F5BBD8E46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8D7B3F-0F63-AA40-9315-4B0EA2576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D03872-87EC-6844-B9D9-2F6CBAAE3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040AA2-A220-3348-9458-2F9EF62FB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7706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AAC03D-6989-EB4B-9281-A87D56867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896196-D675-3042-84B9-C865EC1F7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69BE7C-1657-8B41-AD0D-532214A498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641EE1A-5799-8B47-8077-CE8DD8FDA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4506DF6-3092-044F-B150-C455CE3054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0919C9-1653-834C-93A4-D250E293B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4BC3D24-DAD9-2642-9168-C2D9B5D42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1546AB-5971-0945-A48C-127F7F8A7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5311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BEBFF7-50E0-0A4A-B300-E3B08038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490CFAC-B350-6F48-8732-FA381B033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46F6C2-B235-304F-B1E7-892A99571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B10369D-EE64-1349-9B5C-F73D35716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1982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D28417-280B-6741-B808-47CFC58C9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019EAA-AD6A-B140-8650-2A6793E84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AE3476-5C5A-5242-8444-7B0BF6FB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58270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BC019E-D861-FC40-BBA5-7746881D1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147FED-FF28-A24B-AB5F-39E2DB3F7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BD2E46-1EC0-FC46-9B02-CB1EC9F04C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219721-371C-0545-87FC-8FFAE71C9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7DC355-AB30-BF4F-AE44-AB8D66373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9DFF63-46A7-D341-AD9C-A39B15F11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588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5AAD8D-DB14-EB44-BDD3-B7E17D504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619F4F-CB25-9942-95EB-0E817391B2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4F292B-0D21-B64E-8BC1-B4A06BD7A2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5D85FD-0381-A44F-8DC3-9F7E817B7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530268-5BD3-744C-BA17-6C18EFD05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DCE9C1-2E58-A84E-8F63-C63F33CC1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9253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9DD7CD-0F71-4E42-9657-35F58459B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05201B-A1D1-9E49-8D4D-2EC460A5E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63F9B2-7328-E54F-AE0A-894F6A3390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1F302-5C4D-E641-BFB0-CCED09DE4C9D}" type="datetimeFigureOut">
              <a:rPr kumimoji="1" lang="ko-KR" altLang="en-US" smtClean="0"/>
              <a:t>2018. 11. 26.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102786-E9AC-4F46-A2DB-6491F40036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D7D814-C032-014E-9561-3B485E33D5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076F8-7C71-EF44-B808-8186AB14EE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42281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14736F99-DF5D-844A-8370-856F404C6EF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B9CF5EE-04BB-424C-9774-930D0E8C5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FE3E8EB-58AA-A741-A287-EF7510AC5336}"/>
                </a:ext>
              </a:extLst>
            </p:cNvPr>
            <p:cNvSpPr/>
            <p:nvPr/>
          </p:nvSpPr>
          <p:spPr>
            <a:xfrm>
              <a:off x="7123815" y="2857167"/>
              <a:ext cx="3571875" cy="272891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kumimoji="1" lang="en-US" altLang="ko-KR" sz="2400" b="1" dirty="0">
                  <a:solidFill>
                    <a:schemeClr val="tx1"/>
                  </a:solidFill>
                </a:rPr>
                <a:t>postman </a:t>
              </a: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kumimoji="1" lang="en-US" altLang="ko-KR" sz="2400" b="1" dirty="0" err="1">
                  <a:solidFill>
                    <a:schemeClr val="tx1"/>
                  </a:solidFill>
                </a:rPr>
                <a:t>Json</a:t>
              </a:r>
              <a:endParaRPr kumimoji="1" lang="en-US" altLang="ko-KR" sz="2400" b="1" dirty="0">
                <a:solidFill>
                  <a:schemeClr val="tx1"/>
                </a:solidFill>
              </a:endParaRP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kumimoji="1" lang="en-US" altLang="ko-KR" sz="2400" b="1" dirty="0" err="1">
                  <a:solidFill>
                    <a:schemeClr val="tx1"/>
                  </a:solidFill>
                </a:rPr>
                <a:t>Alamofire</a:t>
              </a:r>
              <a:endParaRPr kumimoji="1" lang="en-US" altLang="ko-KR" sz="2400" b="1" dirty="0">
                <a:solidFill>
                  <a:schemeClr val="tx1"/>
                </a:solidFill>
              </a:endParaRP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kumimoji="1" lang="en-US" altLang="ko-KR" sz="2400" b="1" dirty="0">
                  <a:solidFill>
                    <a:schemeClr val="tx1"/>
                  </a:solidFill>
                </a:rPr>
                <a:t>Get / Post</a:t>
              </a: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endParaRPr kumimoji="1" lang="ko-KR" altLang="en-US" sz="2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6023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50796E2-5C47-3648-8591-A0C3EBE6B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711" y="0"/>
            <a:ext cx="7216254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0451F78-98A6-0040-B39D-E92335B8F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37" y="355600"/>
            <a:ext cx="3565088" cy="131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602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329074E-C019-9146-950B-A2D73163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37" y="355600"/>
            <a:ext cx="3565088" cy="131603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A502245-845E-BE46-BE30-86F22FBB8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8" y="1671638"/>
            <a:ext cx="11415713" cy="4930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161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4F505B7-6564-454D-A27E-1D6218741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958" y="-36512"/>
            <a:ext cx="8379641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7EA6144-CE29-8C41-AA06-AD2FC44D3C8E}"/>
              </a:ext>
            </a:extLst>
          </p:cNvPr>
          <p:cNvSpPr/>
          <p:nvPr/>
        </p:nvSpPr>
        <p:spPr>
          <a:xfrm>
            <a:off x="5434421" y="3392488"/>
            <a:ext cx="675757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R" sz="2000" b="1" dirty="0">
                <a:solidFill>
                  <a:srgbClr val="006837"/>
                </a:solidFill>
                <a:latin typeface="Open Sans"/>
              </a:rPr>
              <a:t>GET</a:t>
            </a:r>
            <a:r>
              <a:rPr lang="en" altLang="ko-KR" sz="2000" dirty="0"/>
              <a:t> : </a:t>
            </a:r>
            <a:r>
              <a:rPr lang="ko-KR" altLang="en-US" sz="2000" dirty="0" err="1"/>
              <a:t>웹페이지와</a:t>
            </a:r>
            <a:r>
              <a:rPr lang="ko-KR" altLang="en-US" sz="2000" dirty="0"/>
              <a:t> 같은 데이터를 서버로부터 받아온다</a:t>
            </a:r>
            <a:r>
              <a:rPr lang="en-US" altLang="ko-KR" sz="2000" dirty="0"/>
              <a:t>. </a:t>
            </a:r>
          </a:p>
          <a:p>
            <a:r>
              <a:rPr lang="en-US" altLang="ko-KR" sz="2000" dirty="0"/>
              <a:t>	</a:t>
            </a:r>
            <a:r>
              <a:rPr lang="ko-KR" altLang="en-US" sz="2000" dirty="0"/>
              <a:t>서버의 데이터를 변경하지는 않습니다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en" altLang="ko-KR" sz="2000" b="1" dirty="0">
                <a:latin typeface="Open Sans, sans-serif"/>
              </a:rPr>
              <a:t>POST</a:t>
            </a:r>
            <a:r>
              <a:rPr lang="en" altLang="ko-KR" sz="2000" dirty="0"/>
              <a:t> : </a:t>
            </a:r>
            <a:r>
              <a:rPr lang="ko-KR" altLang="en-US" sz="2000" dirty="0"/>
              <a:t>데이터를 서버로 보낼 때 사용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" altLang="ko-KR" sz="2000" b="1" dirty="0">
                <a:latin typeface="Open Sans, sans-serif"/>
              </a:rPr>
              <a:t>HEAD</a:t>
            </a:r>
            <a:r>
              <a:rPr lang="en" altLang="ko-KR" sz="2000" dirty="0"/>
              <a:t> : GET</a:t>
            </a:r>
            <a:r>
              <a:rPr lang="ko-KR" altLang="en-US" sz="2000" dirty="0"/>
              <a:t>과 똑같은 작동을 하지만 데이터는 보내주지 않고 헤더만 보내줍니다</a:t>
            </a:r>
            <a:r>
              <a:rPr lang="en-US" altLang="ko-KR" sz="2000" dirty="0"/>
              <a:t>.</a:t>
            </a:r>
          </a:p>
          <a:p>
            <a:r>
              <a:rPr lang="en" altLang="ko-KR" sz="2000" b="1" dirty="0">
                <a:latin typeface="Open Sans, sans-serif"/>
              </a:rPr>
              <a:t>PUT</a:t>
            </a:r>
            <a:r>
              <a:rPr lang="en" altLang="ko-KR" sz="2000" dirty="0"/>
              <a:t> : </a:t>
            </a:r>
            <a:r>
              <a:rPr lang="ko-KR" altLang="en-US" sz="2000" dirty="0"/>
              <a:t>특정 </a:t>
            </a:r>
            <a:r>
              <a:rPr lang="en" altLang="ko-KR" sz="2000" dirty="0"/>
              <a:t>location</a:t>
            </a:r>
            <a:r>
              <a:rPr lang="ko-KR" altLang="en-US" sz="2000" dirty="0" err="1"/>
              <a:t>으로</a:t>
            </a:r>
            <a:r>
              <a:rPr lang="ko-KR" altLang="en-US" sz="2000" dirty="0"/>
              <a:t> 데이터를 보낼 때 사용</a:t>
            </a:r>
            <a:endParaRPr lang="en-US" altLang="ko-KR" sz="2000" dirty="0"/>
          </a:p>
          <a:p>
            <a:r>
              <a:rPr lang="en" altLang="ko-KR" sz="2000" b="1" dirty="0">
                <a:latin typeface="Open Sans, sans-serif"/>
              </a:rPr>
              <a:t>DELETE</a:t>
            </a:r>
            <a:r>
              <a:rPr lang="en" altLang="ko-KR" sz="2000" dirty="0"/>
              <a:t> : </a:t>
            </a:r>
            <a:r>
              <a:rPr lang="ko-KR" altLang="en-US" sz="2000" dirty="0"/>
              <a:t>특정 </a:t>
            </a:r>
            <a:r>
              <a:rPr lang="en" altLang="ko-KR" sz="2000" dirty="0"/>
              <a:t>location</a:t>
            </a:r>
            <a:r>
              <a:rPr lang="ko-KR" altLang="en-US" sz="2000" dirty="0"/>
              <a:t>의 데이터를 삭제할 때</a:t>
            </a:r>
          </a:p>
        </p:txBody>
      </p:sp>
      <p:sp>
        <p:nvSpPr>
          <p:cNvPr id="3" name="액자 2">
            <a:extLst>
              <a:ext uri="{FF2B5EF4-FFF2-40B4-BE49-F238E27FC236}">
                <a16:creationId xmlns:a16="http://schemas.microsoft.com/office/drawing/2014/main" id="{9B20DD08-F1A9-1840-9BF0-DF12123C71F7}"/>
              </a:ext>
            </a:extLst>
          </p:cNvPr>
          <p:cNvSpPr/>
          <p:nvPr/>
        </p:nvSpPr>
        <p:spPr>
          <a:xfrm>
            <a:off x="1913860" y="1488558"/>
            <a:ext cx="1137684" cy="1520456"/>
          </a:xfrm>
          <a:prstGeom prst="frame">
            <a:avLst>
              <a:gd name="adj1" fmla="val 351"/>
            </a:avLst>
          </a:prstGeom>
          <a:solidFill>
            <a:schemeClr val="accent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295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F16F576-1B38-B848-A081-DADA37FFC6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574" r="38516"/>
          <a:stretch/>
        </p:blipFill>
        <p:spPr>
          <a:xfrm>
            <a:off x="7021773" y="0"/>
            <a:ext cx="462254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21A947F-CA55-7E4E-84DB-AD94CE236B28}"/>
              </a:ext>
            </a:extLst>
          </p:cNvPr>
          <p:cNvSpPr/>
          <p:nvPr/>
        </p:nvSpPr>
        <p:spPr>
          <a:xfrm>
            <a:off x="95697" y="1711314"/>
            <a:ext cx="7082171" cy="3726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R" sz="2000" b="1" dirty="0">
                <a:solidFill>
                  <a:srgbClr val="555555"/>
                </a:solidFill>
                <a:latin typeface="+mj-lt"/>
              </a:rPr>
              <a:t>JSON</a:t>
            </a:r>
            <a:r>
              <a:rPr lang="ko-KR" altLang="en-US" sz="2000" b="1" dirty="0">
                <a:solidFill>
                  <a:srgbClr val="555555"/>
                </a:solidFill>
                <a:latin typeface="+mj-lt"/>
              </a:rPr>
              <a:t>은 경량</a:t>
            </a:r>
            <a:r>
              <a:rPr lang="en-US" altLang="ko-KR" sz="2000" b="1" dirty="0">
                <a:solidFill>
                  <a:srgbClr val="555555"/>
                </a:solidFill>
                <a:latin typeface="+mj-lt"/>
              </a:rPr>
              <a:t>(</a:t>
            </a:r>
            <a:r>
              <a:rPr lang="en" altLang="ko-KR" sz="2000" b="1" dirty="0">
                <a:solidFill>
                  <a:srgbClr val="555555"/>
                </a:solidFill>
                <a:latin typeface="+mj-lt"/>
              </a:rPr>
              <a:t>Lightweight)</a:t>
            </a:r>
            <a:r>
              <a:rPr lang="ko-KR" altLang="en-US" sz="2000" b="1" dirty="0">
                <a:solidFill>
                  <a:srgbClr val="555555"/>
                </a:solidFill>
                <a:latin typeface="+mj-lt"/>
              </a:rPr>
              <a:t>의 </a:t>
            </a:r>
            <a:r>
              <a:rPr lang="en" altLang="ko-KR" sz="2000" b="1" dirty="0">
                <a:solidFill>
                  <a:srgbClr val="555555"/>
                </a:solidFill>
                <a:latin typeface="+mj-lt"/>
              </a:rPr>
              <a:t>DATA-</a:t>
            </a:r>
            <a:r>
              <a:rPr lang="ko-KR" altLang="en-US" sz="2000" b="1" dirty="0">
                <a:solidFill>
                  <a:srgbClr val="555555"/>
                </a:solidFill>
                <a:latin typeface="+mj-lt"/>
              </a:rPr>
              <a:t>교환 형식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R" sz="2000" b="1" dirty="0" err="1">
                <a:solidFill>
                  <a:srgbClr val="555555"/>
                </a:solidFill>
                <a:latin typeface="+mj-lt"/>
              </a:rPr>
              <a:t>Javascript</a:t>
            </a:r>
            <a:r>
              <a:rPr lang="ko-KR" altLang="en-US" sz="2000" b="1" dirty="0">
                <a:solidFill>
                  <a:srgbClr val="555555"/>
                </a:solidFill>
                <a:latin typeface="+mj-lt"/>
              </a:rPr>
              <a:t>에서 객체를 만들 때 사용하는 표현식을 의미</a:t>
            </a:r>
            <a:endParaRPr lang="en-US" altLang="ko-KR" sz="2000" b="1" dirty="0">
              <a:solidFill>
                <a:srgbClr val="555555"/>
              </a:solidFill>
              <a:latin typeface="+mj-lt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R" sz="2000" b="1" dirty="0">
                <a:solidFill>
                  <a:srgbClr val="555555"/>
                </a:solidFill>
                <a:latin typeface="+mj-lt"/>
              </a:rPr>
              <a:t>JSON </a:t>
            </a:r>
            <a:r>
              <a:rPr lang="ko-KR" altLang="en-US" sz="2000" b="1" dirty="0">
                <a:solidFill>
                  <a:srgbClr val="555555"/>
                </a:solidFill>
                <a:latin typeface="+mj-lt"/>
              </a:rPr>
              <a:t>표현식은 사람과 기계 모두 이해하기 쉬우며 용량이 작아서</a:t>
            </a:r>
            <a:r>
              <a:rPr lang="en-US" altLang="ko-KR" sz="2000" b="1" dirty="0">
                <a:solidFill>
                  <a:srgbClr val="555555"/>
                </a:solidFill>
                <a:latin typeface="+mj-lt"/>
              </a:rPr>
              <a:t>, </a:t>
            </a:r>
            <a:r>
              <a:rPr lang="ko-KR" altLang="en-US" sz="2000" b="1" dirty="0">
                <a:solidFill>
                  <a:srgbClr val="555555"/>
                </a:solidFill>
                <a:latin typeface="+mj-lt"/>
              </a:rPr>
              <a:t>최근에는 </a:t>
            </a:r>
            <a:r>
              <a:rPr lang="en" altLang="ko-KR" sz="2000" b="1" dirty="0">
                <a:solidFill>
                  <a:srgbClr val="555555"/>
                </a:solidFill>
                <a:latin typeface="+mj-lt"/>
              </a:rPr>
              <a:t>JSON</a:t>
            </a:r>
            <a:r>
              <a:rPr lang="ko-KR" altLang="en-US" sz="2000" b="1" dirty="0">
                <a:solidFill>
                  <a:srgbClr val="555555"/>
                </a:solidFill>
                <a:latin typeface="+mj-lt"/>
              </a:rPr>
              <a:t>이 </a:t>
            </a:r>
            <a:r>
              <a:rPr lang="en" altLang="ko-KR" sz="2000" b="1" dirty="0">
                <a:solidFill>
                  <a:srgbClr val="555555"/>
                </a:solidFill>
                <a:latin typeface="+mj-lt"/>
              </a:rPr>
              <a:t>XML</a:t>
            </a:r>
            <a:r>
              <a:rPr lang="ko-KR" altLang="en-US" sz="2000" b="1" dirty="0">
                <a:solidFill>
                  <a:srgbClr val="555555"/>
                </a:solidFill>
                <a:latin typeface="+mj-lt"/>
              </a:rPr>
              <a:t>을 대체해서 데이터 전송 등에 많이 사용한다</a:t>
            </a:r>
            <a:r>
              <a:rPr lang="en-US" altLang="ko-KR" sz="2000" b="1" dirty="0">
                <a:solidFill>
                  <a:srgbClr val="555555"/>
                </a:solidFill>
                <a:latin typeface="+mj-lt"/>
              </a:rPr>
              <a:t>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555555"/>
                </a:solidFill>
                <a:latin typeface="+mj-lt"/>
              </a:rPr>
              <a:t>특정 언어에 종속되지 않으며</a:t>
            </a:r>
            <a:r>
              <a:rPr lang="en-US" altLang="ko-KR" sz="2000" b="1" dirty="0">
                <a:solidFill>
                  <a:srgbClr val="555555"/>
                </a:solidFill>
                <a:latin typeface="+mj-lt"/>
              </a:rPr>
              <a:t>, </a:t>
            </a:r>
            <a:r>
              <a:rPr lang="ko-KR" altLang="en-US" sz="2000" b="1" dirty="0">
                <a:solidFill>
                  <a:srgbClr val="555555"/>
                </a:solidFill>
                <a:latin typeface="+mj-lt"/>
              </a:rPr>
              <a:t>대부분의 프로그래밍 언어에서 </a:t>
            </a:r>
            <a:r>
              <a:rPr lang="en" altLang="ko-KR" sz="2000" b="1" dirty="0">
                <a:solidFill>
                  <a:srgbClr val="555555"/>
                </a:solidFill>
                <a:latin typeface="+mj-lt"/>
              </a:rPr>
              <a:t>JSON </a:t>
            </a:r>
            <a:r>
              <a:rPr lang="ko-KR" altLang="en-US" sz="2000" b="1" dirty="0">
                <a:solidFill>
                  <a:srgbClr val="555555"/>
                </a:solidFill>
                <a:latin typeface="+mj-lt"/>
              </a:rPr>
              <a:t>포맷의 데이터를 핸들링 할 수 있는 라이브러리를 제공한다</a:t>
            </a:r>
            <a:r>
              <a:rPr lang="en-US" altLang="ko-KR" sz="2000" b="1" dirty="0">
                <a:solidFill>
                  <a:srgbClr val="555555"/>
                </a:solidFill>
                <a:latin typeface="+mj-lt"/>
              </a:rPr>
              <a:t>.</a:t>
            </a:r>
            <a:endParaRPr lang="en-US" altLang="ko-KR" sz="2000" b="1" i="0" dirty="0">
              <a:solidFill>
                <a:srgbClr val="555555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9697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89CFEF-B337-FE4F-9765-1A005B9E3072}"/>
              </a:ext>
            </a:extLst>
          </p:cNvPr>
          <p:cNvSpPr txBox="1"/>
          <p:nvPr/>
        </p:nvSpPr>
        <p:spPr>
          <a:xfrm>
            <a:off x="521993" y="730806"/>
            <a:ext cx="219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b="1" dirty="0" err="1">
                <a:latin typeface="+mj-lt"/>
              </a:rPr>
              <a:t>Aamofire</a:t>
            </a:r>
            <a:endParaRPr kumimoji="1" lang="en-US" altLang="ko-KR" sz="3600" b="1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22221E-16BC-7242-BD24-1A103C80E99D}"/>
              </a:ext>
            </a:extLst>
          </p:cNvPr>
          <p:cNvSpPr txBox="1"/>
          <p:nvPr/>
        </p:nvSpPr>
        <p:spPr>
          <a:xfrm>
            <a:off x="227086" y="1933769"/>
            <a:ext cx="586891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j-lt"/>
              </a:rPr>
              <a:t>연결가능한</a:t>
            </a:r>
            <a:r>
              <a:rPr lang="en-US" altLang="ko-KR" dirty="0">
                <a:latin typeface="+mj-lt"/>
              </a:rPr>
              <a:t>(</a:t>
            </a:r>
            <a:r>
              <a:rPr lang="en" altLang="ko-KR" i="1" dirty="0">
                <a:latin typeface="+mj-lt"/>
              </a:rPr>
              <a:t>Chainable</a:t>
            </a:r>
            <a:r>
              <a:rPr lang="en" altLang="ko-KR" dirty="0">
                <a:latin typeface="+mj-lt"/>
              </a:rPr>
              <a:t>) Request/Response </a:t>
            </a:r>
            <a:r>
              <a:rPr lang="ko-KR" altLang="en-US" dirty="0">
                <a:latin typeface="+mj-lt"/>
              </a:rPr>
              <a:t>메서드</a:t>
            </a:r>
            <a:endParaRPr lang="en-US" altLang="ko-KR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>
                <a:latin typeface="+mj-lt"/>
              </a:rPr>
              <a:t>URL / JSON / </a:t>
            </a:r>
            <a:r>
              <a:rPr lang="en" altLang="ko-KR" dirty="0" err="1">
                <a:latin typeface="+mj-lt"/>
              </a:rPr>
              <a:t>plist</a:t>
            </a:r>
            <a:r>
              <a:rPr lang="en" altLang="ko-KR" dirty="0">
                <a:latin typeface="+mj-lt"/>
              </a:rPr>
              <a:t> </a:t>
            </a:r>
            <a:r>
              <a:rPr lang="ko-KR" altLang="en-US" dirty="0" err="1">
                <a:latin typeface="+mj-lt"/>
              </a:rPr>
              <a:t>파라미터</a:t>
            </a:r>
            <a:r>
              <a:rPr lang="ko-KR" altLang="en-US" dirty="0">
                <a:latin typeface="+mj-lt"/>
              </a:rPr>
              <a:t> </a:t>
            </a:r>
            <a:r>
              <a:rPr lang="ko-KR" altLang="en-US" dirty="0" err="1">
                <a:latin typeface="+mj-lt"/>
              </a:rPr>
              <a:t>인코딩</a:t>
            </a:r>
            <a:endParaRPr lang="en-US" altLang="ko-KR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lt"/>
              </a:rPr>
              <a:t>파일 </a:t>
            </a:r>
            <a:r>
              <a:rPr lang="en-US" altLang="ko-KR" dirty="0">
                <a:latin typeface="+mj-lt"/>
              </a:rPr>
              <a:t>/ </a:t>
            </a:r>
            <a:r>
              <a:rPr lang="ko-KR" altLang="en-US" dirty="0" err="1">
                <a:latin typeface="+mj-lt"/>
              </a:rPr>
              <a:t>데이타</a:t>
            </a:r>
            <a:r>
              <a:rPr lang="ko-KR" altLang="en-US" dirty="0">
                <a:latin typeface="+mj-lt"/>
              </a:rPr>
              <a:t> </a:t>
            </a:r>
            <a:r>
              <a:rPr lang="en-US" altLang="ko-KR" dirty="0">
                <a:latin typeface="+mj-lt"/>
              </a:rPr>
              <a:t>/ </a:t>
            </a:r>
            <a:r>
              <a:rPr lang="ko-KR" altLang="en-US" dirty="0">
                <a:latin typeface="+mj-lt"/>
              </a:rPr>
              <a:t>스트림 </a:t>
            </a:r>
            <a:r>
              <a:rPr lang="en-US" altLang="ko-KR" dirty="0">
                <a:latin typeface="+mj-lt"/>
              </a:rPr>
              <a:t>/ </a:t>
            </a:r>
            <a:r>
              <a:rPr lang="ko-KR" altLang="en-US" dirty="0" err="1">
                <a:latin typeface="+mj-lt"/>
              </a:rPr>
              <a:t>멀티파트</a:t>
            </a:r>
            <a:r>
              <a:rPr lang="ko-KR" altLang="en-US" dirty="0">
                <a:latin typeface="+mj-lt"/>
              </a:rPr>
              <a:t> 폼 </a:t>
            </a:r>
            <a:r>
              <a:rPr lang="ko-KR" altLang="en-US" dirty="0" err="1">
                <a:latin typeface="+mj-lt"/>
              </a:rPr>
              <a:t>데이타</a:t>
            </a:r>
            <a:r>
              <a:rPr lang="ko-KR" altLang="en-US" dirty="0">
                <a:latin typeface="+mj-lt"/>
              </a:rPr>
              <a:t> 업로드</a:t>
            </a:r>
            <a:endParaRPr lang="en-US" altLang="ko-KR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>
                <a:latin typeface="+mj-lt"/>
              </a:rPr>
              <a:t>Request </a:t>
            </a:r>
            <a:r>
              <a:rPr lang="ko-KR" altLang="en-US" dirty="0">
                <a:latin typeface="+mj-lt"/>
              </a:rPr>
              <a:t>또는 </a:t>
            </a:r>
            <a:r>
              <a:rPr lang="en" altLang="ko-KR" dirty="0">
                <a:latin typeface="+mj-lt"/>
              </a:rPr>
              <a:t>Resume </a:t>
            </a:r>
            <a:r>
              <a:rPr lang="ko-KR" altLang="en-US" dirty="0">
                <a:latin typeface="+mj-lt"/>
              </a:rPr>
              <a:t>데이터를 활용한 다운로드</a:t>
            </a:r>
            <a:endParaRPr lang="en-US" altLang="ko-KR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>
                <a:latin typeface="+mj-lt"/>
              </a:rPr>
              <a:t>NSURLCredential</a:t>
            </a:r>
            <a:r>
              <a:rPr lang="ko-KR" altLang="en-US" dirty="0">
                <a:latin typeface="+mj-lt"/>
              </a:rPr>
              <a:t>을 통한 인증</a:t>
            </a:r>
            <a:r>
              <a:rPr lang="en-US" altLang="ko-KR" dirty="0">
                <a:latin typeface="+mj-lt"/>
              </a:rPr>
              <a:t>(</a:t>
            </a:r>
            <a:r>
              <a:rPr lang="en" altLang="ko-KR" i="1" dirty="0">
                <a:latin typeface="+mj-lt"/>
              </a:rPr>
              <a:t>Authentication</a:t>
            </a:r>
            <a:r>
              <a:rPr lang="en" altLang="ko-KR" dirty="0">
                <a:latin typeface="+mj-lt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>
                <a:latin typeface="+mj-lt"/>
              </a:rPr>
              <a:t>HTTP </a:t>
            </a:r>
            <a:r>
              <a:rPr lang="ko-KR" altLang="en-US" dirty="0" err="1">
                <a:latin typeface="+mj-lt"/>
              </a:rPr>
              <a:t>리스폰스</a:t>
            </a:r>
            <a:r>
              <a:rPr lang="ko-KR" altLang="en-US" dirty="0">
                <a:latin typeface="+mj-lt"/>
              </a:rPr>
              <a:t> 검증</a:t>
            </a:r>
            <a:r>
              <a:rPr lang="en-US" altLang="ko-KR" dirty="0">
                <a:latin typeface="+mj-lt"/>
              </a:rPr>
              <a:t>(</a:t>
            </a:r>
            <a:r>
              <a:rPr lang="en" altLang="ko-KR" i="1" dirty="0">
                <a:latin typeface="+mj-lt"/>
              </a:rPr>
              <a:t>Validation</a:t>
            </a:r>
            <a:r>
              <a:rPr lang="en" altLang="ko-KR" dirty="0">
                <a:latin typeface="+mj-lt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>
                <a:latin typeface="+mj-lt"/>
              </a:rPr>
              <a:t>TLS </a:t>
            </a:r>
            <a:r>
              <a:rPr lang="ko-KR" altLang="en-US" dirty="0">
                <a:latin typeface="+mj-lt"/>
              </a:rPr>
              <a:t>인증서와 공개 키 </a:t>
            </a:r>
            <a:r>
              <a:rPr lang="en" altLang="ko-KR" dirty="0">
                <a:latin typeface="+mj-lt"/>
              </a:rPr>
              <a:t>Pinning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lt"/>
              </a:rPr>
              <a:t>진행 상태 </a:t>
            </a:r>
            <a:r>
              <a:rPr lang="ko-KR" altLang="en-US" dirty="0" err="1">
                <a:latin typeface="+mj-lt"/>
              </a:rPr>
              <a:t>클로저와</a:t>
            </a:r>
            <a:r>
              <a:rPr lang="ko-KR" altLang="en-US" dirty="0">
                <a:latin typeface="+mj-lt"/>
              </a:rPr>
              <a:t> </a:t>
            </a:r>
            <a:r>
              <a:rPr lang="en" altLang="ko-KR" dirty="0" err="1">
                <a:latin typeface="+mj-lt"/>
              </a:rPr>
              <a:t>NSProgress</a:t>
            </a:r>
            <a:endParaRPr lang="en" altLang="ko-KR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>
                <a:latin typeface="+mj-lt"/>
              </a:rPr>
              <a:t>cURL</a:t>
            </a:r>
            <a:r>
              <a:rPr lang="en" altLang="ko-KR" dirty="0">
                <a:latin typeface="+mj-lt"/>
              </a:rPr>
              <a:t> </a:t>
            </a:r>
            <a:r>
              <a:rPr lang="ko-KR" altLang="en-US" dirty="0">
                <a:latin typeface="+mj-lt"/>
              </a:rPr>
              <a:t>디버깅 출력</a:t>
            </a:r>
            <a:endParaRPr lang="en-US" altLang="ko-KR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lt"/>
              </a:rPr>
              <a:t>광범위한 단위 테스트 보장</a:t>
            </a:r>
            <a:endParaRPr lang="en-US" altLang="ko-KR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+mj-lt"/>
              </a:rPr>
              <a:t>완벽한 문서화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D00908-ABBA-444B-B3B8-F3F528A75A46}"/>
              </a:ext>
            </a:extLst>
          </p:cNvPr>
          <p:cNvSpPr txBox="1"/>
          <p:nvPr/>
        </p:nvSpPr>
        <p:spPr>
          <a:xfrm>
            <a:off x="6373222" y="730806"/>
            <a:ext cx="24048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b="1" dirty="0">
                <a:latin typeface="+mj-lt"/>
              </a:rPr>
              <a:t>Kingfisher</a:t>
            </a:r>
          </a:p>
          <a:p>
            <a:endParaRPr kumimoji="1" lang="ko-KR" altLang="en-US" sz="3600" b="1" dirty="0">
              <a:latin typeface="+mj-lt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7D76EA7-2852-F845-9518-6D282B00AE28}"/>
              </a:ext>
            </a:extLst>
          </p:cNvPr>
          <p:cNvSpPr/>
          <p:nvPr/>
        </p:nvSpPr>
        <p:spPr>
          <a:xfrm>
            <a:off x="6096000" y="1859339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lt"/>
                <a:ea typeface="돋움" panose="020B0600000101010101" pitchFamily="34" charset="-127"/>
              </a:rPr>
              <a:t>비동기 이미지 다운로드 및 </a:t>
            </a:r>
            <a:r>
              <a:rPr lang="ko-KR" altLang="en-US" dirty="0" err="1">
                <a:latin typeface="+mj-lt"/>
                <a:ea typeface="돋움" panose="020B0600000101010101" pitchFamily="34" charset="-127"/>
              </a:rPr>
              <a:t>캐싱</a:t>
            </a:r>
            <a:endParaRPr lang="en-US" altLang="ko-KR" dirty="0">
              <a:latin typeface="+mj-lt"/>
              <a:ea typeface="돋움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>
                <a:latin typeface="+mj-lt"/>
                <a:ea typeface="돋움" panose="020B0600000101010101" pitchFamily="34" charset="-127"/>
              </a:rPr>
              <a:t>URLSession</a:t>
            </a:r>
            <a:r>
              <a:rPr lang="en" altLang="ko-KR" dirty="0">
                <a:latin typeface="+mj-lt"/>
                <a:ea typeface="돋움" panose="020B0600000101010101" pitchFamily="34" charset="-127"/>
              </a:rPr>
              <a:t> </a:t>
            </a:r>
            <a:r>
              <a:rPr lang="ko-KR" altLang="en-US" dirty="0">
                <a:latin typeface="+mj-lt"/>
                <a:ea typeface="돋움" panose="020B0600000101010101" pitchFamily="34" charset="-127"/>
              </a:rPr>
              <a:t>기반 네트워킹</a:t>
            </a:r>
            <a:r>
              <a:rPr lang="en-US" altLang="ko-KR" dirty="0">
                <a:latin typeface="+mj-lt"/>
                <a:ea typeface="돋움" panose="020B0600000101010101" pitchFamily="34" charset="-127"/>
              </a:rPr>
              <a:t>. </a:t>
            </a:r>
            <a:r>
              <a:rPr lang="ko-KR" altLang="en-US" dirty="0">
                <a:latin typeface="+mj-lt"/>
                <a:ea typeface="돋움" panose="020B0600000101010101" pitchFamily="34" charset="-127"/>
              </a:rPr>
              <a:t>기본 이미지 프로세서 및 필터가 제공</a:t>
            </a:r>
            <a:endParaRPr lang="en-US" altLang="ko-KR" dirty="0">
              <a:latin typeface="+mj-lt"/>
              <a:ea typeface="돋움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lt"/>
                <a:ea typeface="돋움" panose="020B0600000101010101" pitchFamily="34" charset="-127"/>
              </a:rPr>
              <a:t>메모리와 디스크를 위한 다중 계층 캐시 제공</a:t>
            </a:r>
            <a:r>
              <a:rPr lang="en-US" altLang="ko-KR" dirty="0">
                <a:latin typeface="+mj-lt"/>
                <a:ea typeface="돋움" panose="020B0600000101010101" pitchFamily="34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lt"/>
                <a:ea typeface="돋움" panose="020B0600000101010101" pitchFamily="34" charset="-127"/>
              </a:rPr>
              <a:t>성능을 향상시키기 위해서 다운로드 작업을 취소하거나 처리할 수 있는 작업</a:t>
            </a:r>
            <a:endParaRPr lang="en-US" altLang="ko-KR" dirty="0">
              <a:latin typeface="+mj-lt"/>
              <a:ea typeface="돋움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lt"/>
                <a:ea typeface="돋움" panose="020B0600000101010101" pitchFamily="34" charset="-127"/>
              </a:rPr>
              <a:t>필요에 따라 </a:t>
            </a:r>
            <a:r>
              <a:rPr lang="ko-KR" altLang="en-US" dirty="0" err="1">
                <a:latin typeface="+mj-lt"/>
                <a:ea typeface="돋움" panose="020B0600000101010101" pitchFamily="34" charset="-127"/>
              </a:rPr>
              <a:t>다운로더</a:t>
            </a:r>
            <a:r>
              <a:rPr lang="en-US" altLang="ko-KR" dirty="0">
                <a:latin typeface="+mj-lt"/>
                <a:ea typeface="돋움" panose="020B0600000101010101" pitchFamily="34" charset="-127"/>
              </a:rPr>
              <a:t>, </a:t>
            </a:r>
            <a:r>
              <a:rPr lang="ko-KR" altLang="en-US" dirty="0" err="1">
                <a:latin typeface="+mj-lt"/>
                <a:ea typeface="돋움" panose="020B0600000101010101" pitchFamily="34" charset="-127"/>
              </a:rPr>
              <a:t>캐싱</a:t>
            </a:r>
            <a:r>
              <a:rPr lang="ko-KR" altLang="en-US" dirty="0">
                <a:latin typeface="+mj-lt"/>
                <a:ea typeface="돋움" panose="020B0600000101010101" pitchFamily="34" charset="-127"/>
              </a:rPr>
              <a:t> 시스템을 별도로 사용</a:t>
            </a:r>
            <a:endParaRPr lang="en-US" altLang="ko-KR" dirty="0">
              <a:latin typeface="+mj-lt"/>
              <a:ea typeface="돋움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>
                <a:latin typeface="+mj-lt"/>
                <a:ea typeface="돋움" panose="020B0600000101010101" pitchFamily="34" charset="-127"/>
              </a:rPr>
              <a:t>UIImageView</a:t>
            </a:r>
            <a:r>
              <a:rPr lang="en" altLang="ko-KR" dirty="0">
                <a:latin typeface="+mj-lt"/>
                <a:ea typeface="돋움" panose="020B0600000101010101" pitchFamily="34" charset="-127"/>
              </a:rPr>
              <a:t>, </a:t>
            </a:r>
            <a:r>
              <a:rPr lang="en" altLang="ko-KR" dirty="0" err="1">
                <a:latin typeface="+mj-lt"/>
                <a:ea typeface="돋움" panose="020B0600000101010101" pitchFamily="34" charset="-127"/>
              </a:rPr>
              <a:t>NSImage</a:t>
            </a:r>
            <a:r>
              <a:rPr lang="en" altLang="ko-KR" dirty="0">
                <a:latin typeface="+mj-lt"/>
                <a:ea typeface="돋움" panose="020B0600000101010101" pitchFamily="34" charset="-127"/>
              </a:rPr>
              <a:t> </a:t>
            </a:r>
            <a:r>
              <a:rPr lang="ko-KR" altLang="en-US" dirty="0">
                <a:latin typeface="+mj-lt"/>
                <a:ea typeface="돋움" panose="020B0600000101010101" pitchFamily="34" charset="-127"/>
              </a:rPr>
              <a:t>및 </a:t>
            </a:r>
            <a:r>
              <a:rPr lang="en" altLang="ko-KR" dirty="0" err="1">
                <a:latin typeface="+mj-lt"/>
                <a:ea typeface="돋움" panose="020B0600000101010101" pitchFamily="34" charset="-127"/>
              </a:rPr>
              <a:t>UIButton</a:t>
            </a:r>
            <a:r>
              <a:rPr lang="ko-KR" altLang="en-US" dirty="0">
                <a:latin typeface="+mj-lt"/>
                <a:ea typeface="돋움" panose="020B0600000101010101" pitchFamily="34" charset="-127"/>
              </a:rPr>
              <a:t>에 대한 확장으로 </a:t>
            </a:r>
            <a:r>
              <a:rPr lang="en" altLang="ko-KR" dirty="0">
                <a:latin typeface="+mj-lt"/>
                <a:ea typeface="돋움" panose="020B0600000101010101" pitchFamily="34" charset="-127"/>
              </a:rPr>
              <a:t>URL</a:t>
            </a:r>
            <a:r>
              <a:rPr lang="ko-KR" altLang="en-US" dirty="0">
                <a:latin typeface="+mj-lt"/>
                <a:ea typeface="돋움" panose="020B0600000101010101" pitchFamily="34" charset="-127"/>
              </a:rPr>
              <a:t>에서 이미지를 직접 </a:t>
            </a:r>
            <a:r>
              <a:rPr lang="ko-KR" altLang="en-US" dirty="0" err="1">
                <a:latin typeface="+mj-lt"/>
                <a:ea typeface="돋움" panose="020B0600000101010101" pitchFamily="34" charset="-127"/>
              </a:rPr>
              <a:t>설정가능</a:t>
            </a:r>
            <a:endParaRPr lang="en-US" altLang="ko-KR" dirty="0">
              <a:latin typeface="+mj-lt"/>
              <a:ea typeface="돋움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lt"/>
                <a:ea typeface="돋움" panose="020B0600000101010101" pitchFamily="34" charset="-127"/>
              </a:rPr>
              <a:t>이미지를 설정 시 내장된 애니메이션 사용가능</a:t>
            </a:r>
            <a:r>
              <a:rPr lang="en-US" altLang="ko-KR" dirty="0">
                <a:latin typeface="+mj-lt"/>
                <a:ea typeface="돋움" panose="020B0600000101010101" pitchFamily="34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lt"/>
                <a:ea typeface="돋움" panose="020B0600000101010101" pitchFamily="34" charset="-127"/>
              </a:rPr>
              <a:t>확장 가능한 이미지 처리</a:t>
            </a:r>
            <a:r>
              <a:rPr lang="en-US" altLang="ko-KR" dirty="0">
                <a:latin typeface="+mj-lt"/>
                <a:ea typeface="돋움" panose="020B0600000101010101" pitchFamily="34" charset="-127"/>
              </a:rPr>
              <a:t>(</a:t>
            </a:r>
            <a:r>
              <a:rPr lang="en" altLang="ko-KR" dirty="0">
                <a:latin typeface="+mj-lt"/>
                <a:ea typeface="돋움" panose="020B0600000101010101" pitchFamily="34" charset="-127"/>
              </a:rPr>
              <a:t>Round, Blur</a:t>
            </a:r>
            <a:r>
              <a:rPr lang="ko-KR" altLang="en-US" dirty="0">
                <a:latin typeface="+mj-lt"/>
                <a:ea typeface="돋움" panose="020B0600000101010101" pitchFamily="34" charset="-127"/>
              </a:rPr>
              <a:t>등</a:t>
            </a:r>
            <a:r>
              <a:rPr lang="en-US" altLang="ko-KR" dirty="0">
                <a:latin typeface="+mj-lt"/>
                <a:ea typeface="돋움" panose="020B0600000101010101" pitchFamily="34" charset="-127"/>
              </a:rPr>
              <a:t>) </a:t>
            </a:r>
            <a:r>
              <a:rPr lang="ko-KR" altLang="en-US" dirty="0">
                <a:latin typeface="+mj-lt"/>
                <a:ea typeface="돋움" panose="020B0600000101010101" pitchFamily="34" charset="-127"/>
              </a:rPr>
              <a:t>및 </a:t>
            </a:r>
            <a:r>
              <a:rPr lang="en" altLang="ko-KR" dirty="0">
                <a:latin typeface="+mj-lt"/>
                <a:ea typeface="돋움" panose="020B0600000101010101" pitchFamily="34" charset="-127"/>
              </a:rPr>
              <a:t>GIF</a:t>
            </a:r>
            <a:r>
              <a:rPr lang="ko-KR" altLang="en-US" dirty="0">
                <a:latin typeface="+mj-lt"/>
                <a:ea typeface="돋움" panose="020B0600000101010101" pitchFamily="34" charset="-127"/>
              </a:rPr>
              <a:t>이미지 형식 지원</a:t>
            </a:r>
            <a:endParaRPr lang="ko-KR" altLang="en-US" b="0" i="0" dirty="0">
              <a:effectLst/>
              <a:latin typeface="+mj-lt"/>
              <a:ea typeface="돋움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7518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7FAAB00-ECB4-4E4D-A5EE-2F5334D53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6" y="1754188"/>
            <a:ext cx="107442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55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4686</TotalTime>
  <Words>205</Words>
  <Application>Microsoft Macintosh PowerPoint</Application>
  <PresentationFormat>와이드스크린</PresentationFormat>
  <Paragraphs>37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돋움</vt:lpstr>
      <vt:lpstr>맑은 고딕</vt:lpstr>
      <vt:lpstr>Open Sans</vt:lpstr>
      <vt:lpstr>Open Sans, sans-serif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황동균</dc:creator>
  <cp:lastModifiedBy>황동균</cp:lastModifiedBy>
  <cp:revision>24</cp:revision>
  <cp:lastPrinted>2018-11-26T15:26:26Z</cp:lastPrinted>
  <dcterms:created xsi:type="dcterms:W3CDTF">2018-10-29T13:36:33Z</dcterms:created>
  <dcterms:modified xsi:type="dcterms:W3CDTF">2018-11-26T15:26:36Z</dcterms:modified>
</cp:coreProperties>
</file>

<file path=docProps/thumbnail.jpeg>
</file>